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jpeg" ContentType="image/jpeg"/>
  <Override PartName="/ppt/media/image42.jpeg" ContentType="image/jpeg"/>
  <Override PartName="/ppt/media/image58.jpeg" ContentType="image/jpeg"/>
  <Override PartName="/ppt/media/image56.jpeg" ContentType="image/jpeg"/>
  <Override PartName="/ppt/media/image55.jpeg" ContentType="image/jpeg"/>
  <Override PartName="/ppt/media/image43.png" ContentType="image/png"/>
  <Override PartName="/ppt/media/image54.jpeg" ContentType="image/jpeg"/>
  <Override PartName="/ppt/media/image53.jpeg" ContentType="image/jpeg"/>
  <Override PartName="/ppt/media/image50.jpeg" ContentType="image/jpeg"/>
  <Override PartName="/ppt/media/image49.jpeg" ContentType="image/jpeg"/>
  <Override PartName="/ppt/media/image48.jpeg" ContentType="image/jpeg"/>
  <Override PartName="/ppt/media/image47.jpeg" ContentType="image/jpeg"/>
  <Override PartName="/ppt/media/image46.jpeg" ContentType="image/jpeg"/>
  <Override PartName="/ppt/media/image45.png" ContentType="image/png"/>
  <Override PartName="/ppt/media/image44.jpeg" ContentType="image/jpeg"/>
  <Override PartName="/ppt/media/image57.jpeg" ContentType="image/jpeg"/>
  <Override PartName="/ppt/media/image41.png" ContentType="image/png"/>
  <Override PartName="/ppt/media/image3.jpeg" ContentType="image/jpeg"/>
  <Override PartName="/ppt/media/image35.png" ContentType="image/png"/>
  <Override PartName="/ppt/media/image34.jpeg" ContentType="image/jpeg"/>
  <Override PartName="/ppt/media/image32.jpeg" ContentType="image/jpeg"/>
  <Override PartName="/ppt/media/image31.jpeg" ContentType="image/jpeg"/>
  <Override PartName="/ppt/media/image20.jpeg" ContentType="image/jpeg"/>
  <Override PartName="/ppt/media/image27.png" ContentType="image/png"/>
  <Override PartName="/ppt/media/image33.jpeg" ContentType="image/jpeg"/>
  <Override PartName="/ppt/media/image17.jpeg" ContentType="image/jpeg"/>
  <Override PartName="/ppt/media/image4.jpeg" ContentType="image/jpeg"/>
  <Override PartName="/ppt/media/image61.jpeg" ContentType="image/jpeg"/>
  <Override PartName="/ppt/media/image78.jpeg" ContentType="image/jpeg"/>
  <Override PartName="/ppt/media/image18.jpeg" ContentType="image/jpeg"/>
  <Override PartName="/ppt/media/image5.jpeg" ContentType="image/jpeg"/>
  <Override PartName="/ppt/media/image16.jpeg" ContentType="image/jpeg"/>
  <Override PartName="/ppt/media/image77.jpeg" ContentType="image/jpeg"/>
  <Override PartName="/ppt/media/image60.jpeg" ContentType="image/jpeg"/>
  <Override PartName="/ppt/media/image30.png" ContentType="image/png"/>
  <Override PartName="/ppt/media/image37.jpeg" ContentType="image/jpeg"/>
  <Override PartName="/ppt/media/image62.jpeg" ContentType="image/jpeg"/>
  <Override PartName="/ppt/media/image79.jpeg" ContentType="image/jpeg"/>
  <Override PartName="/ppt/media/image19.jpeg" ContentType="image/jpeg"/>
  <Override PartName="/ppt/media/image63.jpeg" ContentType="image/jpeg"/>
  <Override PartName="/ppt/media/image6.jpeg" ContentType="image/jpeg"/>
  <Override PartName="/ppt/media/image76.jpeg" ContentType="image/jpeg"/>
  <Override PartName="/ppt/media/image75.jpeg" ContentType="image/jpeg"/>
  <Override PartName="/ppt/media/image21.jpeg" ContentType="image/jpeg"/>
  <Override PartName="/ppt/media/image80.jpeg" ContentType="image/jpeg"/>
  <Override PartName="/ppt/media/image74.jpeg" ContentType="image/jpeg"/>
  <Override PartName="/ppt/media/image69.jpeg" ContentType="image/jpeg"/>
  <Override PartName="/ppt/media/image73.jpeg" ContentType="image/jpeg"/>
  <Override PartName="/ppt/media/image68.jpeg" ContentType="image/jpeg"/>
  <Override PartName="/ppt/media/image72.jpeg" ContentType="image/jpeg"/>
  <Override PartName="/ppt/media/image67.jpeg" ContentType="image/jpeg"/>
  <Override PartName="/ppt/media/image71.jpeg" ContentType="image/jpeg"/>
  <Override PartName="/ppt/media/image66.jpeg" ContentType="image/jpeg"/>
  <Override PartName="/ppt/media/image70.jpeg" ContentType="image/jpeg"/>
  <Override PartName="/ppt/media/image65.jpeg" ContentType="image/jpeg"/>
  <Override PartName="/ppt/media/image8.jpeg" ContentType="image/jpeg"/>
  <Override PartName="/ppt/media/image39.jpeg" ContentType="image/jpeg"/>
  <Override PartName="/ppt/media/image64.jpeg" ContentType="image/jpeg"/>
  <Override PartName="/ppt/media/image7.jpeg" ContentType="image/jpeg"/>
  <Override PartName="/ppt/media/image38.jpeg" ContentType="image/jpeg"/>
  <Override PartName="/ppt/media/image15.jpeg" ContentType="image/jpeg"/>
  <Override PartName="/ppt/media/image14.jpeg" ContentType="image/jpeg"/>
  <Override PartName="/ppt/media/image81.jpeg" ContentType="image/jpeg"/>
  <Override PartName="/ppt/media/image22.jpeg" ContentType="image/jpeg"/>
  <Override PartName="/ppt/media/image9.png" ContentType="image/png"/>
  <Override PartName="/ppt/media/image1.jpeg" ContentType="image/jpeg"/>
  <Override PartName="/ppt/media/image23.jpeg" ContentType="image/jpeg"/>
  <Override PartName="/ppt/media/image2.jpeg" ContentType="image/jpeg"/>
  <Override PartName="/ppt/media/image36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11.jpeg" ContentType="image/jpeg"/>
  <Override PartName="/ppt/media/image28.jpeg" ContentType="image/jpeg"/>
  <Override PartName="/ppt/media/image51.jpeg" ContentType="image/jpeg"/>
  <Override PartName="/ppt/media/image12.jpeg" ContentType="image/jpeg"/>
  <Override PartName="/ppt/media/image29.jpeg" ContentType="image/jpeg"/>
  <Override PartName="/ppt/media/image52.jpeg" ContentType="image/jpeg"/>
  <Override PartName="/ppt/media/image10.jpeg" ContentType="image/jpeg"/>
  <Override PartName="/ppt/media/image13.jpeg" ContentType="image/jpeg"/>
  <Override PartName="/ppt/media/image40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63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servicedesk.bas.ac.uk/app/itdesk/ui/solutions/60624000019410097/details" TargetMode="External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://ictdocs/wiki/index.php/HPC:X2GO" TargetMode="External"/><Relationship Id="rId3" Type="http://schemas.openxmlformats.org/officeDocument/2006/relationships/hyperlink" Target="https://servicedesk.bas.ac.uk/app/itdesk/ui/solutions/60624000019605299/details" TargetMode="External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hyperlink" Target="http://www.chiark.greenend.org.uk/~sgtatham/putty/download.html" TargetMode="External"/><Relationship Id="rId3" Type="http://schemas.openxmlformats.org/officeDocument/2006/relationships/hyperlink" Target="http://winscp.net/eng/download.php" TargetMode="External"/><Relationship Id="rId4" Type="http://schemas.openxmlformats.org/officeDocument/2006/relationships/hyperlink" Target="http://mobaxterm.mobatek.net/" TargetMode="External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s://cyberduck.io/" TargetMode="External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hyperlink" Target="https://servicedesk.bas.ac.uk/app/itdesk/ui/solutions/60624000016015047/details" TargetMode="External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://qdosmsq.dunbar-it.co.uk/blog/2013/02/rsync-to-slash-or-not-to-slash/" TargetMode="External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hyperlink" Target="http://ictdocs.nerc-bas.ac.uk/wiki/index.php/Ttmux" TargetMode="External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hyperlink" Target="http://jupyterhub.nerc-bas.ac.uk/" TargetMode="External"/><Relationship Id="rId3" Type="http://schemas.openxmlformats.org/officeDocument/2006/relationships/hyperlink" Target="http://ictdocs/wiki/index.php/HPC:JupyterHub" TargetMode="External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hyperlink" Target="mailto:--mail-user%3Dpasump@bas.ac.uk" TargetMode="External"/><Relationship Id="rId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hyperlink" Target="http://ictdocs/wiki/index.php?title=HPC:User_Guide" TargetMode="External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hyperlink" Target="http://ictdocs/wiki/index.php/HPC:Containers" TargetMode="External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hyperlink" Target="mailto:servicedesk@bas.ac.uk" TargetMode="External"/><Relationship Id="rId3" Type="http://schemas.openxmlformats.org/officeDocument/2006/relationships/hyperlink" Target="http://ictdocs/wiki/index.php?title=HPC:User_Guide" TargetMode="External"/><Relationship Id="rId4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720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British Antarctic Survey</a:t>
            </a:r>
            <a:br/>
            <a:br/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 Introduction to High Performance Computing 2022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Memory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6" name="Rectangle 24"/>
          <p:cNvSpPr/>
          <p:nvPr/>
        </p:nvSpPr>
        <p:spPr>
          <a:xfrm>
            <a:off x="813240" y="1080000"/>
            <a:ext cx="7645320" cy="44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single problem that can requires a large amount of RAM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 requirements are greater than your laptop/desktop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Often a large amount of data needs to load into RAM before processing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Might not require multiple cores/CPU’s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Limited by maximum RAM in a workstation or node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Might consume a whole cluster node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427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single problem that can be split up across multiple CPUs to reduce the execution time as far as possible.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Program workload must be parallelised: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Parallel programs split into copies (processes or threads)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Each process/thread performs a part of the work on its own CPU, concurrently with the others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 well-parallelised program will fully exercise as many CPUs as there are processes/threads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The CPUs typically need to exchange information rapidly, requiring specialized communication hardware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This type of job is the traditional domain of HPC clusters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Compute Intensive (Cont)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427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Parallelisation requires effort:</a:t>
            </a:r>
            <a:br/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There are libraries to help (e.g. OpenMP, MPI)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Aim to make the the amount of code that can be parallelised and performance per CPU as large as possible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scaling limit: eventually using more CPUs becomes detrimental instead of helpful.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Data Intensive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14240" y="1080000"/>
            <a:ext cx="726192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Distributing a large data set for a single problem across multiple CPUs to reduce the overall execution time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same work may be done on each data segment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Rapid movement of data to and from disk is the most important requirement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Flash or large amounts of storage are often required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High Throughput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Distribute independent, multiple problems across many CPUs to reduce the overall execution time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Workload is trivially (or embarrassingly) parallel: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Workload breaks up naturally into independent pieces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Each piece is performed by a separate process/thread on a separate CPU (concurrently).</a:t>
            </a: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Little or no inter-CPU communication</a:t>
            </a:r>
            <a:endParaRPr b="0" lang="en-GB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Emphasis is on throughput over a period, rather than on performance on a single problem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A good example is running lots of the same R or python job, you are probably high throughput, and possibly data intensive or compute intensive as well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Summary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Think about the type of problems you will need to solve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Learn how to run single core jobs first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a job requires more cores than a single node you will need to look at panellisation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Open Source software will sometimes have an option to compile it to run in parallel (less work for you)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Otherwise you’ll need to start to write your own code (more work)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2: BAS HPC Facilities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(workstations)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824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Gateway (Jump or Bastion) hosts (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bslcenb &amp; bslcenc)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Only use for access to BAS or transferring files, don’t use for running programs 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General Use Workstations &amp; Private Workstations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12 workstations</a:t>
            </a:r>
            <a:endParaRPr b="0" lang="en-GB" sz="13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2 with GPU cards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Workstation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 access, used for testing by IT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Hardware (Cluster)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824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Headnode(s)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direct access, manages job queues and storage (/data/hpcdata)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CPU Nodes 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20 CPU compute nodes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88 CPU cores+threads and 512GB system memory per node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GPU Nodes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Node021: 24 CPU cores (no threads), 512GB system memory and 2 x NVIDIA T4 GPU's each with 16GB GPU memory</a:t>
            </a:r>
            <a:endParaRPr b="0" lang="en-GB" sz="11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Node022: 48 CPU cores+threads, 512GB System memory and 8 x NVIDIA V100S GPU's each with 32GB GPU memory</a:t>
            </a:r>
            <a:endParaRPr b="0" lang="en-GB" sz="11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Only available for use BAS AI Lab members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Development Node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No access, used for testing by IT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(homes)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There are two home areas: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Area - 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Small, not intended for sharing 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Not accessible from the HPC Nodes!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/data/hpcdata/users/&lt;username&gt;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nodes and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restricted via quotas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HPC Technical Staff</a:t>
            </a:r>
            <a:br/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Andrew England: HPC Service Owner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Paul Sumption: HPC Engineer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Jame Byrne: HPC Software  / AI Lab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(group drives)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SAN Volumes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Setup for projects and departments, eg: /data/cruise, /data/vlf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workstations, bslcenb, bslcenc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Volume should be managed and curated by a data manager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Space is not controlled by quota's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Adding additional space depends availability of physical disk space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Contact the data manager first if you think you require additional storage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Storage policies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Quotas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 HPC you can check your quotas using: myquota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Make sure to check your storage quotas regularly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can fail if you are out of space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more space then request it via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Backups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Daily at 6pm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 SAN and HPC volumes backed up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Backups are both onsite and offsite, via tapes disk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need a file restored, contact the service desk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2: Fast Storage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Storage - /data/hpcflash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Accessible from nodes and workstations, bslcenb, bslcenc.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For high throughput GPU and AI jobs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Access managed by the AI lab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Suitable for workflow that has fast I/O requirements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Three passwords – UNIX (NIS), LDAP and Samba,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UNIX for bslcenb / bslcenc and LDAP for HPC workstations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Try to keep all these password synchronised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We are working to simplify the situation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Please make sure you have had an IT Induction (or arrange one via the service desk)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will need all of the above passwords to complete the exercises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Jump or Bastion hosts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355400"/>
            <a:ext cx="7645320" cy="7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To access HPC service(s) you need to pass through a bastion host(s)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 rot="25200">
            <a:off x="704880" y="1697400"/>
            <a:ext cx="5938560" cy="40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SSH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</a:rPr>
              <a:t>The Secure Shell Protocol (SSH)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BSLCNENB, BSLCENC and the HPC workstations allow you to connect using SSH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SSH is a cryptographic network protocol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allows us to send data securely over public networks (internet)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Your data and commands are encrypted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can authenticate using a password (if the server allows this)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can authenticate using an SSH key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Your key needs to be in a format that the remote host understands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Older operating systems don’t always support the stronger key formats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SSH Keys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24240" y="1800000"/>
            <a:ext cx="773244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SSH into BAS systems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First connect to a gateway host(s): bslcenb.nerc-bas.ac.uk / bslcenc.nerc-bas.ac.uk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Second connect to HPC workstations: bslws01...bslws12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OpenSSH (available for Linux, Mac &amp; windows), Putty, WSL, MobaXterm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Linux and Mac users can modify the file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~/.ssh/config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then add aliases and jump hosts: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IdentityFile ~/.ssh/myusers_key</a:t>
            </a:r>
            <a:br/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Host bslcenc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Hostname bslcenc.nerc-bas.ac.uk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## cluster via jump host as pasump ###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Host bslws*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Hostname %h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User pasump</a:t>
            </a:r>
            <a:br/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GB" sz="900" spc="-1" strike="noStrike">
                <a:solidFill>
                  <a:srgbClr val="000000"/>
                </a:solidFill>
                <a:latin typeface="Arial"/>
              </a:rPr>
              <a:t>    ProxyCommand ssh -W %h:%p bslcenb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Demonstration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Generating an SSH key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Arial"/>
              </a:rPr>
              <a:t>To use an SSH key for accessing remote hosts: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You will need to generate an SSH key pair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</a:rPr>
              <a:t>You will need to transfer the public part of the key to the remote host you want to access:</a:t>
            </a:r>
            <a:br/>
            <a:br/>
            <a:r>
              <a:rPr b="0" i="1" lang="en-GB" sz="1200" spc="-1" strike="noStrike">
                <a:latin typeface="Arial"/>
              </a:rPr>
              <a:t>i.e.ssh-copy-id -i ~/.ssh/mykey user@host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Arial"/>
              </a:rPr>
              <a:t>Linux and Mac users:</a:t>
            </a:r>
            <a:r>
              <a:rPr b="0" lang="en-GB" sz="1500" spc="-1" strike="noStrike">
                <a:latin typeface="Arial"/>
                <a:ea typeface="Noto Sans CJK SC"/>
              </a:rPr>
              <a:t> </a:t>
            </a:r>
            <a:r>
              <a:rPr b="0" lang="en-GB" sz="1200" spc="-1" strike="noStrike">
                <a:latin typeface="Arial"/>
                <a:ea typeface="Noto Sans CJK SC"/>
              </a:rPr>
              <a:t>Your operating system includes the commands: </a:t>
            </a:r>
            <a:r>
              <a:rPr b="0" i="1" lang="en-GB" sz="1200" spc="-1" strike="noStrike">
                <a:latin typeface="Arial"/>
                <a:ea typeface="Noto Sans CJK SC"/>
              </a:rPr>
              <a:t>ssh-keygen</a:t>
            </a:r>
            <a:r>
              <a:rPr b="0" lang="en-GB" sz="1200" spc="-1" strike="noStrike">
                <a:latin typeface="Arial"/>
                <a:ea typeface="Noto Sans CJK SC"/>
              </a:rPr>
              <a:t> and </a:t>
            </a:r>
            <a:r>
              <a:rPr b="0" i="1" lang="en-GB" sz="1200" spc="-1" strike="noStrike">
                <a:latin typeface="Arial"/>
                <a:ea typeface="Noto Sans CJK SC"/>
              </a:rPr>
              <a:t>ssh-copy-id</a:t>
            </a:r>
            <a:r>
              <a:rPr b="0" lang="en-GB" sz="1200" spc="-1" strike="noStrike">
                <a:latin typeface="Arial"/>
                <a:ea typeface="Noto Sans CJK SC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Arial"/>
                <a:ea typeface="Noto Sans CJK SC"/>
              </a:rPr>
              <a:t>Windows users: </a:t>
            </a:r>
            <a:r>
              <a:rPr b="0" lang="en-GB" sz="1200" spc="-1" strike="noStrike">
                <a:latin typeface="Arial"/>
                <a:ea typeface="Noto Sans CJK SC"/>
              </a:rPr>
              <a:t>Putty can generate keys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Best practise: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Make sure you keep the private part of the key safe!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Set a passphrase on your key!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Don’t store private keys in Onedrive or other cloud services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200" spc="-1" strike="noStrike">
                <a:latin typeface="Arial"/>
                <a:ea typeface="Noto Sans CJK SC"/>
              </a:rPr>
              <a:t>Follow the Service desk solution on how to generate keys: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https://servicedesk.bas.ac.uk/app/itdesk/ui/solutions/60624000019410097/details</a:t>
            </a:r>
            <a:r>
              <a:rPr b="0" lang="en-GB" sz="1200" spc="-1" strike="noStrike">
                <a:latin typeface="Arial"/>
                <a:ea typeface="Noto Sans CJK SC"/>
              </a:rPr>
              <a:t>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Your background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78824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Programmers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Linux power users (or not).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large, parallel code.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wishing to run many, non-parallel cases.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interested in big data, machine learning, AI.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Researchers requiring slightly more than an ordinary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Workstation.</a:t>
            </a:r>
            <a:br/>
            <a:br/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Many different disciplines and requirements!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SSH Agent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Arial"/>
              </a:rPr>
              <a:t>SSH agent is part of Open SSH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ssh-agent is a key manager for SSH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It holds your keys and certificates in memory, unencrypted, and ready for use by ssh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It saves you from typing your passphrase every time you use your key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You are only prompted to type the passphrase once (unless you remove the key from the agent)</a:t>
            </a:r>
            <a:br/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2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X2GO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8" name="Rectangle 3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 allows you to access a desktop environment for interactive work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838800" y="1800000"/>
            <a:ext cx="4913640" cy="391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(X2GO 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1" name="Rectangle 4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Access the HPC workstations desktop interface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Works with or without VPN access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Allows disconnecting and reconnecting to sessions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Copy/paste (remote to local and vice versa)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Sharing files from your laptop or PC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http://ictdocs/wiki/index.php/HPC:X2GO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Service Desk Solution: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Setting up X2go on Linux, Windows or Mac: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3"/>
              </a:rPr>
              <a:t>https://servicedesk.bas.ac.uk/app/itdesk/ui/solutions/60624000019605299/details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3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Access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3" name="Rectangle 14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X2Go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 alternatives (for Windows users)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putty, pscp, psftp: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2"/>
              </a:rPr>
              <a:t>http://www.chiark.greenend.org.uk/~sgtatham/putty/download.html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Good if you are mainly using SSH and terminals/command line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WinSCP: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3"/>
              </a:rPr>
              <a:t>http://winscp.net/eng/download.php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Cygwin (provides an application environment similar to Linux): http://cygwin.com/install.html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Includes X server for displaying graphical applications running remotely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MobaXterm: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Calibri"/>
                <a:hlinkClick r:id="rId4"/>
              </a:rPr>
              <a:t>http://mobaxterm.mobatek.net/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Probably the best alternative to X2GO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Access (Mac / Linux)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81324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Both Mac (OS X) and Linux have: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Terminal applications installed as part of the OS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Common UNIX commands such as: </a:t>
            </a:r>
            <a:r>
              <a:rPr b="0" i="1" lang="en-GB" sz="1400" spc="-1" strike="noStrike">
                <a:latin typeface="Arial"/>
              </a:rPr>
              <a:t>cp, mv, ls, ssh, scp, sftp, rsync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If you requite a GUI for using FTP:</a:t>
            </a:r>
            <a:br/>
            <a:r>
              <a:rPr b="0" lang="en-GB" sz="1600" spc="-1" strike="noStrike">
                <a:latin typeface="Arial"/>
              </a:rPr>
              <a:t> 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GFTP: Installed from most Linux package managers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latin typeface="Arial"/>
              </a:rPr>
              <a:t>Cyberduck: for OS X </a:t>
            </a:r>
            <a:r>
              <a:rPr b="0" lang="en-GB" sz="13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https://cyberduck.io/</a:t>
            </a:r>
            <a:r>
              <a:rPr b="0" lang="en-GB" sz="1300" spc="-1" strike="noStrike">
                <a:latin typeface="Arial"/>
              </a:rPr>
              <a:t>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I would also recommend installing and learning a good text editor (useful when working on remote scripts or JASMIN/ARCHER)</a:t>
            </a:r>
            <a:endParaRPr b="0" lang="en-GB" sz="1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Vi and vim are both powerful editors (but take some learning!)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Samba 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clients to connect to BAS UNIX storage servers as if they were a windows network share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access to SAN volumes, /users and /data/hpcdata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There is no SAMBA access to /data/hpcflash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It's advisable to set up SAMBA with the same password as that which you use for Windows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There is a service desk solution for this: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https://servicedesk.bas.ac.uk/app/itdesk/ui/solutions/60624000016015047/details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SFTP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Secure File Transfer Protocol (FTP over SSH)</a:t>
            </a:r>
            <a:endParaRPr b="0" lang="en-GB" sz="13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Can be used with a GUI or command line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SAN volumes,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/users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and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/data/hpcdata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can be accessed from bslcenb.nerc-bas.ac.uk and bslcenc.nerc-bas.ac.uk 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You can use SFTP to connect to one of these hosts and transfer files in/out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907200" y="3420000"/>
            <a:ext cx="6832440" cy="164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3: Data Access and Transfer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SFTP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File transfer using a graphical client: files can be dragged from one host to another.</a:t>
            </a:r>
            <a:br/>
            <a:br/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3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47640" y="2232360"/>
            <a:ext cx="8172000" cy="33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2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Data Access and Transfer (Cont.)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SCP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Secure Copy, good for transferring single files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Works over SSH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rsync 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Perfect tool for transferring files locally and securely over the internet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Options to resume, reconnect, compress data and limit transfer rates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Works over SSH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br/>
            <a:br/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84080" y="4320000"/>
            <a:ext cx="8035560" cy="130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8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3: Data Access and Transfer (Cont.)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sshfs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Allows a filesystem to be mounted over SSH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Doesn’t deal with file locking!</a:t>
            </a:r>
            <a:endParaRPr b="0" lang="en-GB" sz="13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Access can be quite slow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Summary</a:t>
            </a:r>
            <a:endParaRPr b="0" lang="en-GB" sz="15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However you transfer files you should use a secure protocol!</a:t>
            </a:r>
            <a:endParaRPr b="0" lang="en-GB" sz="15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Be careful with the / in your rsync commands see: </a:t>
            </a:r>
            <a:r>
              <a:rPr b="0" lang="en-GB" sz="15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http://qdosmsq.dunbar-it.co.uk/blog/2013/02/rsync-to-slash-or-not-to-slash/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What is HPC?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Types of problems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2: BAS HPC Resources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HPC Overview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Hardware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Storage 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5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Part 3: Access</a:t>
            </a:r>
            <a:endParaRPr b="0" lang="en-GB" sz="16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Authentication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SSH / X2go</a:t>
            </a:r>
            <a:endParaRPr b="0" lang="en-GB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Data transfer</a:t>
            </a:r>
            <a:endParaRPr b="0" lang="en-GB" sz="15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 Linux Shell 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shell is the Linux command line interpreter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is the interface between the user and the operating system (kernel) and executes programs that we refer to as commands</a:t>
            </a:r>
            <a:endParaRPr b="0" lang="en-GB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Our default shell is tcsh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prefer something different such as bash, contact the service desk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To check which shell you are using type: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echo "$SHELL"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If you raise an service desk ticket it is helpful to include details such as which shell you are using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789480" y="1260000"/>
            <a:ext cx="803016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Shell Scripts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A shell script is a file containing code that is interpreted by your shell (sometimes called a bash or tcsh script).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Shell scripts are useful for cleaning up data and performing small functions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is worth investing some time in learning some basic shell scripting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might want to use a shell script you have written as part of your hpc job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Example: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 want to replace some text in the file ‘input.txt’ so I can use a bash script: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replace.sh</a:t>
            </a:r>
            <a:br/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#!/bin/bash</a:t>
            </a:r>
            <a:br/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sed -i 's/old-text/new-text/g' input.txt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User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Tmux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Keeps long running command line sessions running 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Allows disconnecting and reconnecting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Multiple command line sessions and console splitting</a:t>
            </a:r>
            <a:endParaRPr b="0" lang="en-GB" sz="12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http://ictdocs/wiki/index.php/tmux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Operating System software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operating system install includes just the base packages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This includes some graphical packages (accessible from the menus when connected via X2GO)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Linux commands such as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cp, mv, scp, rsync etc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These can be be run from the command line and desktop interface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core system is kept in a ‘vanilla’ state to stop packages that might conflict causing problems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0" name="Rectangle 38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The purpose of the modules system is to allow us to load a version of (or software)  that is not part of our base OS i.e. a different version of Python.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 modules system is not installed and will not work on bslcenb or bslcenc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There are two module repositories: /packages/modules &amp; /hpcpackages/modules 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Prefer /hpcpackages/modules - works with nodes and workstations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Modules sometimes include the compiler used in their name eg. hpc/netcdf/intel/4.4.1.1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Works by adjusting shell variables eg. PATH, LD_LIBRARY_PATH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Loaded modules only affect the terminal (or SLURM job) you load them in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Software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2" name="Rectangle 3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Useful module commands: </a:t>
            </a:r>
            <a:endParaRPr b="0" lang="en-GB" sz="1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avail                            module display name/version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load name/version                module list </a:t>
            </a:r>
            <a:endParaRPr b="0" lang="en-GB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Courier New"/>
                <a:ea typeface="Calibri"/>
              </a:rPr>
              <a:t>module unload name/version              module purge</a:t>
            </a:r>
            <a:endParaRPr b="0" lang="en-GB" sz="10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Common mistakes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Forgetting to use hpc modules on nodes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Mixing modules created using different compilers</a:t>
            </a:r>
            <a:endParaRPr b="0" lang="en-GB" sz="1200" spc="-1" strike="noStrike">
              <a:latin typeface="Arial"/>
            </a:endParaRPr>
          </a:p>
          <a:p>
            <a:pPr lvl="3" marL="1200240" indent="-17136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Loading clashing modules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2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4: Jupyter Notebooks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Jupter notebooks running on workstations: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http://jupyterhub.nerc-bas.ac.uk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</a:t>
            </a:r>
            <a:r>
              <a:rPr b="0" lang="en-GB" sz="1600" spc="-1" strike="noStrike">
                <a:solidFill>
                  <a:srgbClr val="898989"/>
                </a:solidFill>
                <a:latin typeface="Calibri"/>
                <a:ea typeface="Calibri"/>
              </a:rPr>
              <a:t>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http://ictdocs/wiki/index.php/HPC:JupyterHub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is it?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Simple Linux Utility for Resource Management: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manages jobs submitted to the cluster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It determines which HPC resources you can access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It applies limits such as: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job run time (wall time)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many cores you can use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How much RAM you can use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scheduler looks at a job script and then prioritises them based on: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12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required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Resources available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Backfill and fair share take care of slotting jobs into the queue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Cancelling and resubmitting jobs won’t help move them through the queue!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00000" y="428760"/>
            <a:ext cx="745632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Topics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3861000" cy="4293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85" name="Rectangle 3"/>
          <p:cNvSpPr/>
          <p:nvPr/>
        </p:nvSpPr>
        <p:spPr>
          <a:xfrm>
            <a:off x="4539600" y="1359000"/>
            <a:ext cx="3861000" cy="42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080000" y="1142640"/>
            <a:ext cx="7558560" cy="44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4: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User Environment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Software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Modules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Shell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5: SLURM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What is a scheduler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Basic SLURM commands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6: Advanced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Containers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Model Ensembler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7: Final tips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Best practise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Help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Different queues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Short queue (nodes 2 to 4)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 run time of 30 minutes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short jobs and debugging which complete quickly</a:t>
            </a:r>
            <a:endParaRPr b="0" lang="en-GB" sz="105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Medium (nodes 12 to 17)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Noto Sans CJK SC"/>
              </a:rPr>
              <a:t> run time of 48 hours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large MPI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Long (nodes 17 to 20)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Maximum run time of 2 weeks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Intended for long running jobs</a:t>
            </a:r>
            <a:endParaRPr b="0" lang="en-GB" sz="10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GPU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node021: 2 x NVIDIA T4 GPU's each with 16GB GPU memory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Node022: 512GB System memory and 8 x NVIDIA V100S GPU's each with 32GB GPU memory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Fair Share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Fair Share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Ensures each user gets fair usage of each HPC queue</a:t>
            </a:r>
            <a:endParaRPr b="0" lang="en-GB" sz="10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 user that has run a lot jobs will get a lower priority than a user than has run none</a:t>
            </a:r>
            <a:endParaRPr b="0" lang="en-GB" sz="10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Adjusts priorities of submitted jobs based on previous usage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r>
              <a:rPr b="1" lang="en-GB" sz="1200" spc="-1" strike="noStrike">
                <a:solidFill>
                  <a:srgbClr val="000000"/>
                </a:solidFill>
                <a:latin typeface="Arial"/>
              </a:rPr>
              <a:t>Notes: need to check if we are using backfill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Jobs may be either non-interactive (batch) or interactive:</a:t>
            </a:r>
            <a:br/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Batch jobs run a shell script on the first of a list of allocated nodes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submits a job script into a queue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job runs when resources are available (user has no interaction)</a:t>
            </a:r>
            <a:endParaRPr b="0" lang="en-GB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Interactive jobs provide a command line on the first of a list of allocated nodes.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The user requests a node or nodes: </a:t>
            </a:r>
            <a:r>
              <a:rPr b="0" i="1" lang="en-GB" sz="1200" spc="-1" strike="noStrike">
                <a:solidFill>
                  <a:srgbClr val="000000"/>
                </a:solidFill>
                <a:latin typeface="Arial"/>
              </a:rPr>
              <a:t>sintr -A short -N1 -n8 -t 1:0:0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You load modules and type commands on the allocated node(s)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Good if you have to write a complex SLURM job scripts (test on one node!)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Types (cont.)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MPI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Good for compute intensive jobs with a related workflow 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Jobs that require more cpu cores or RAM than a single node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MPI has a dedicated infiniband network messaging</a:t>
            </a:r>
            <a:endParaRPr b="0" lang="en-GB" sz="10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15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All nodes need to be in the same queue.</a:t>
            </a:r>
            <a:endParaRPr b="0" lang="en-GB" sz="10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Array: http : //slurm.schedmd.com/job array .html </a:t>
            </a:r>
            <a:endParaRPr b="0" lang="en-GB" sz="120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Used for submitting and managing large sets of similar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Maximum of 1000 jobs</a:t>
            </a:r>
            <a:endParaRPr b="0" lang="en-GB" sz="1050" spc="-1" strike="noStrike">
              <a:latin typeface="Arial"/>
            </a:endParaRPr>
          </a:p>
          <a:p>
            <a:pPr lvl="2" marL="10922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Each job in the array has the same initial options</a:t>
            </a:r>
            <a:endParaRPr b="0" lang="en-GB" sz="105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GPU -  To use GPU's you must include the –gres option with the number of GPU's you require: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</a:rPr>
              <a:t>#SBATCH --gres=gpu:2</a:t>
            </a:r>
            <a:endParaRPr b="0" lang="en-GB" sz="1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#!/bin/bash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–output=/data/hpcdata/users/pasump/jobs/matlab.%j.%N.out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–error=/data/hpcdata/users/pasump/jobs/matlab.%j.%N.err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-J matlab#SBATCH –mem=4gb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–time=00:10:00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–mail-type=begin,end,fail,requeue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</a:t>
            </a:r>
            <a:r>
              <a:rPr b="0" lang="en-GB" sz="1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--mail-user=pasump@bas.ac.uk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–partition=short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#SBATCH --account=short   </a:t>
            </a:r>
            <a:br/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source /etc/profile.d/modules.sh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purge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module load hpc/matlab/R2021a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SCRIPTNAME=/data/hpcdata/users/pasump/jobs/matlabplot.m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matlab -nodesktop -nosplash -nodisplay -r "try run('${SCRIPTNAME}'); catch exit; end; exit"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720000" y="12600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submission scripts – example: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Each of the #SBATCH directives are interpreted by SLURM to setup your job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- In my example I set: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1. A job error and job ouput file. %j appends the job number to the files, %N the nodename.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2. -J sets my jobname, I will see this when I check the queue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3. --mem sets the amount of RAM I require per core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4. --time sets the maxmimum runtime of my job, the format is days, hours and minutes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5. --mail we set when SLURM should email us, in my example I ask to for an email when my job starts, ends, fails or gets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requeued*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6. --mail-user this should be your @bas email address. 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7. --partition My job only needs 10 mins so I an using the short run partition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8 --acount The account needs to have access to the partion, in our case the name matches the partition (short for short, medium or medium 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etc)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9. The source command sets up our module environment by reading a file that contains some settings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10. To be sure we are running in a clean environment we purge any loaded modules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11. We then add any module load commands for modules we want our job to load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12. The have user a variable SCRIPTNAME to set the full path to my matlab script</a:t>
            </a:r>
            <a:br/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13. The final line is the program we wish to run and some options we wish to send to it such as the matlab scriptname an exit command.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900" spc="-1" strike="noStrike">
                <a:solidFill>
                  <a:srgbClr val="000000"/>
                </a:solidFill>
                <a:latin typeface="Arial"/>
              </a:rPr>
              <a:t>*re-queing can cause problems such as data being overwritten.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Useful Options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Exclusive node: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–exclusive</a:t>
            </a:r>
            <a:br/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	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Specific node:         </a:t>
            </a:r>
            <a:r>
              <a:rPr b="0" lang="en-GB" sz="1000" spc="-1" strike="noStrike">
                <a:solidFill>
                  <a:srgbClr val="000000"/>
                </a:solidFill>
                <a:latin typeface="Courier New"/>
              </a:rPr>
              <a:t>#SBATCH --nodelist=node022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Job monitoring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squeue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sacct -j &lt;jobid&gt;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details on resources used by all running jobs: 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jobid –dd &lt;jobid&gt;  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see all your recent jobs: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sacct -u &lt;username&gt;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To check memory and cpu usage on a node: </a:t>
            </a:r>
            <a:r>
              <a:rPr b="0" lang="en-GB" sz="1200" spc="-1" strike="noStrike">
                <a:solidFill>
                  <a:srgbClr val="000000"/>
                </a:solidFill>
                <a:latin typeface="Courier New"/>
                <a:ea typeface="Calibri"/>
              </a:rPr>
              <a:t>scontrol show node &lt;node&gt;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/>
          <p:nvPr/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Part 5: SLURM (continued)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3" name="Rectangle 6"/>
          <p:cNvSpPr/>
          <p:nvPr/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Troubleshooting failed jobs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Set an output file, often has useful information when jobs fail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Common mistakes</a:t>
            </a:r>
            <a:endParaRPr b="0" lang="en-GB" sz="16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Forgetting to load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Using storage which is not visible to the HPC nodes (use either /data/hpcdata or /data/hpcflash)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Avoid using symlinks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Did you load any require modules</a:t>
            </a:r>
            <a:endParaRPr b="0" lang="en-GB" sz="1200" spc="-1" strike="noStrike">
              <a:latin typeface="Arial"/>
            </a:endParaRPr>
          </a:p>
          <a:p>
            <a:pPr lvl="1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,Sans-Serif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Calibri"/>
              </a:rPr>
              <a:t>Check your quota</a:t>
            </a:r>
            <a:endParaRPr b="0" lang="en-GB" sz="12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6: Advanced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6: Model Ensembler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Aimed at solving complex HPC workloads.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1: HPC Basic Principals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6: Containers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Containers at BAS are still a work in progress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What are containers?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Podman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To be able to use, you need to contact the service desk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Container images must be downloaded to each node or workstation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Singularity</a:t>
            </a:r>
            <a:endParaRPr b="0" lang="en-GB" sz="16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Designed with HPC usage in mind</a:t>
            </a:r>
            <a:endParaRPr b="0" lang="en-GB" sz="1200" spc="-1" strike="noStrike">
              <a:latin typeface="Arial"/>
            </a:endParaRPr>
          </a:p>
          <a:p>
            <a:pPr lvl="2" marL="635040" indent="-285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Ready to use on workstations and nodes</a:t>
            </a:r>
            <a:endParaRPr b="0" lang="en-GB" sz="12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For more information: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http://ictdocs/wiki/index.php/HPC:Containers</a:t>
            </a:r>
            <a:r>
              <a:rPr b="0" lang="en-GB" sz="1600" spc="-1" strike="noStrike">
                <a:solidFill>
                  <a:srgbClr val="8b8b8b"/>
                </a:solidFill>
                <a:latin typeface="Calibri"/>
                <a:ea typeface="Calibri"/>
              </a:rPr>
              <a:t> 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Demonstration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Part 7: Final tips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Developer Environment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 git!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If you are writing code it is a good idea to put it onto github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You can git pull the code onto remote machines (and reverse changes)</a:t>
            </a:r>
            <a:endParaRPr b="0" lang="en-GB" sz="13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Try to make your code:</a:t>
            </a:r>
            <a:endParaRPr b="0" lang="en-GB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Repeatable: can another lab member download and run your code?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Reproducible: could some else repeat your workflow? </a:t>
            </a:r>
            <a:endParaRPr b="0" lang="en-GB" sz="13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Shareable: put your code in a group drive or repository such as github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If you need to move work between clusters containers can help. All of the required software is within the container.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Best Practice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User Policy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Link: </a:t>
            </a:r>
            <a:endParaRPr b="0" lang="en-GB" sz="11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Test small jobs first (one core) before submitting a large array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Ask for help: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Preferably submit a help desk ticket </a:t>
            </a:r>
            <a:endParaRPr b="0" lang="en-GB" sz="105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Give us much detail as possible</a:t>
            </a:r>
            <a:endParaRPr b="0" lang="en-GB" sz="105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Don't!</a:t>
            </a:r>
            <a:endParaRPr b="0" lang="en-GB" sz="160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Submit jobs which use more than 4 nodes at a time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Cancel and reschedule jobs</a:t>
            </a:r>
            <a:endParaRPr b="0" lang="en-GB" sz="1050" spc="-1" strike="noStrike">
              <a:latin typeface="Arial"/>
            </a:endParaRPr>
          </a:p>
          <a:p>
            <a:pPr lvl="2" marL="635040" indent="-177840"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</a:rPr>
              <a:t>Request more RAM/Cores than you need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1199"/>
              </a:spcAft>
            </a:pP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HELP!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Service desk: 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servicedesk@bas.ac.uk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HPC User Guide: </a:t>
            </a:r>
            <a:r>
              <a:rPr b="0" lang="en-GB" sz="16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http://ictdocs/wiki/index.php?title=HPC:User_Guide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Service Desk Solutions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Yammer</a:t>
            </a:r>
            <a:endParaRPr b="0" lang="en-GB" sz="1600" spc="-1" strike="noStrike">
              <a:latin typeface="Arial"/>
            </a:endParaRPr>
          </a:p>
          <a:p>
            <a:pPr lvl="1" marL="177840" indent="-177840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Calibri"/>
              </a:rPr>
              <a:t>Email List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</a:pP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1199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Any Questions?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The Following Are Slide Templates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14240" y="2000160"/>
            <a:ext cx="7642080" cy="124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What is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1080000" y="1080000"/>
            <a:ext cx="755856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HPC: High Performance Computing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powered workstation(s)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Lots of RAM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Lots of cores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High spec GPU cards for AI or 3D visulaistation</a:t>
            </a:r>
            <a:endParaRPr b="0" lang="en-GB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host for SLURM jobs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compute cluster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large number of computers (worker nodes) usually commodity servers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head node(s) 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Configured to work as one system and share resources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scheduler (SLURM) runs and prioritises jobs</a:t>
            </a:r>
            <a:endParaRPr b="0" lang="en-GB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Nodes can pass messages between each other (parallelisation)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National or TIER 1 centre</a:t>
            </a:r>
            <a:endParaRPr b="0" lang="en-GB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Dedicated data centres hosting large scale HPC clusters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Lots and lots of nodes!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Often used for scale out</a:t>
            </a:r>
            <a:endParaRPr b="0" lang="en-GB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JASMIN or ARCHER are facilities that you may have or need access to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427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Title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711360" y="1357200"/>
            <a:ext cx="7645320" cy="4213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A simple cluster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900000" y="1260000"/>
            <a:ext cx="4138560" cy="284400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580000" y="1142640"/>
            <a:ext cx="3058560" cy="42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cluster is a group of computers (worker nodes)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head node co-ordinates  resources: RAM, storage, cores, software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 login or submit node is used for sending jobs to the cluster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Normally there is some shared storage (group drives / homes)</a:t>
            </a:r>
            <a:endParaRPr b="0" lang="en-GB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Nodes might also have a small amount of local storage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14240" y="428760"/>
            <a:ext cx="7642080" cy="71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Part 1: Why use HPC?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739440" y="1080000"/>
            <a:ext cx="7899120" cy="46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types of big problem might require a “Big Computer”?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 Intensive: A single problem requiring a large amount of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Intensive: A single problem operating on a large amount of data.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Throughput: Many unrelated problems to be executed in bulk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Intensive: A single problem requiring a large amount of computation.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Application>LibreOffice/7.2.3.2$Linux_X86_64 LibreOffice_project/20$Build-2</Application>
  <AppVersion>15.0000</AppVersion>
  <Company>NERC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2009-10-05T15:27:08Z</dcterms:created>
  <dc:creator>JAOL</dc:creator>
  <dc:description/>
  <dc:language>en-GB</dc:language>
  <cp:lastModifiedBy/>
  <dcterms:modified xsi:type="dcterms:W3CDTF">2022-01-26T18:13:42Z</dcterms:modified>
  <cp:revision>1231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0x010100F676C0974A331C4DAA8C1BE9CB87D358</vt:lpwstr>
  </property>
  <property fmtid="{D5CDD505-2E9C-101B-9397-08002B2CF9AE}" pid="3" name="PresentationFormat">
    <vt:lpwstr>On-screen Show (4:3)</vt:lpwstr>
  </property>
  <property fmtid="{D5CDD505-2E9C-101B-9397-08002B2CF9AE}" pid="4" name="Slides">
    <vt:r8>36</vt:r8>
  </property>
</Properties>
</file>